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63" r:id="rId3"/>
    <p:sldId id="259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9CBB1B-A02F-4453-BED5-9A287C4B7D66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68D6F4-01C9-4951-8D66-783C6F8B0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591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8D6F4-01C9-4951-8D66-783C6F8B0C7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385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423FCF-B459-4D95-800C-A336C8956A6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529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0447E-7C48-4379-8903-84C12D04D24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873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627C19-EA39-427C-9F78-89DCD5F1889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3792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FA291-B6B6-4494-95C2-E0CCDDE9F07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317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EF532-18AA-45B5-959A-51597379D04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507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63C6C-EDE3-4AB8-879D-CF104829927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781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B4B687-B832-4305-8B11-0FE44D23A92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151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A46FD-19FB-4C02-995F-9486DFD384F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372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0D7CA-1F87-462E-B752-E59DE64EF15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44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EC736-88CA-4A72-A8AF-1CF13546AA3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738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B5131-2A98-42FD-A23E-C1E0FBF31D7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752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3BDC4-BE1A-42A1-B9CC-7F1DB240D52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898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5B3D7D-2032-4D2A-A39D-A3E77CFA952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677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A96A2FB-2BF5-420D-8603-9CF50D9D4BE4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013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pPr algn="l" eaLnBrk="1" hangingPunct="1"/>
            <a:r>
              <a:rPr lang="en-US" altLang="en-US" sz="3600" smtClean="0">
                <a:solidFill>
                  <a:srgbClr val="0070C0"/>
                </a:solidFill>
              </a:rPr>
              <a:t>Me llamo ____________     Clase 8nh/ih</a:t>
            </a:r>
            <a:br>
              <a:rPr lang="en-US" altLang="en-US" sz="3600" smtClean="0">
                <a:solidFill>
                  <a:srgbClr val="0070C0"/>
                </a:solidFill>
              </a:rPr>
            </a:br>
            <a:r>
              <a:rPr lang="en-US" altLang="en-US" sz="3600" smtClean="0">
                <a:solidFill>
                  <a:srgbClr val="0070C0"/>
                </a:solidFill>
              </a:rPr>
              <a:t>la fecha es el 16 de septiembre del 2013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51816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2: </a:t>
            </a:r>
            <a:r>
              <a:rPr lang="en-US" sz="2800" dirty="0" smtClean="0"/>
              <a:t>¿Como </a:t>
            </a:r>
            <a:r>
              <a:rPr lang="en-US" sz="2800" dirty="0" err="1" smtClean="0"/>
              <a:t>continuamos</a:t>
            </a:r>
            <a:r>
              <a:rPr lang="en-US" sz="2800" dirty="0" smtClean="0"/>
              <a:t> el </a:t>
            </a:r>
            <a:r>
              <a:rPr lang="en-US" sz="2800" dirty="0" err="1" smtClean="0"/>
              <a:t>repaso</a:t>
            </a:r>
            <a:r>
              <a:rPr lang="en-US" sz="2800" dirty="0" smtClean="0"/>
              <a:t> del </a:t>
            </a:r>
            <a:r>
              <a:rPr lang="en-US" sz="2800" dirty="0" err="1" smtClean="0"/>
              <a:t>año</a:t>
            </a:r>
            <a:r>
              <a:rPr lang="en-US" sz="2800" dirty="0" smtClean="0"/>
              <a:t> </a:t>
            </a:r>
            <a:r>
              <a:rPr lang="en-US" sz="2800" dirty="0" err="1" smtClean="0"/>
              <a:t>pasado</a:t>
            </a:r>
            <a:r>
              <a:rPr lang="en-US" sz="2800" dirty="0"/>
              <a:t>?</a:t>
            </a:r>
            <a:endParaRPr lang="en-US" sz="2800" dirty="0" smtClean="0"/>
          </a:p>
          <a:p>
            <a:pPr marL="0" indent="0" eaLnBrk="1" hangingPunct="1">
              <a:buFontTx/>
              <a:buNone/>
              <a:defRPr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2800" i="1" dirty="0" err="1" smtClean="0"/>
              <a:t>Copia</a:t>
            </a:r>
            <a:r>
              <a:rPr lang="en-US" sz="2800" i="1" dirty="0" smtClean="0"/>
              <a:t> y </a:t>
            </a:r>
            <a:r>
              <a:rPr lang="en-US" sz="2800" i="1" dirty="0" err="1" smtClean="0"/>
              <a:t>completa</a:t>
            </a:r>
            <a:r>
              <a:rPr lang="en-US" sz="2800" i="1" dirty="0" smtClean="0"/>
              <a:t> con el </a:t>
            </a:r>
            <a:r>
              <a:rPr lang="en-US" sz="2800" i="1" dirty="0" err="1" smtClean="0"/>
              <a:t>verbo</a:t>
            </a:r>
            <a:r>
              <a:rPr lang="en-US" sz="2800" i="1" dirty="0" smtClean="0"/>
              <a:t> en el </a:t>
            </a:r>
            <a:r>
              <a:rPr lang="en-US" sz="2800" i="1" dirty="0" err="1" smtClean="0"/>
              <a:t>presente</a:t>
            </a:r>
            <a:r>
              <a:rPr lang="en-US" sz="2800" i="1" dirty="0" smtClean="0"/>
              <a:t>.</a:t>
            </a:r>
            <a:endParaRPr lang="en-US" sz="280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dirty="0" smtClean="0"/>
              <a:t>Mario _________ a Costa Rica. (viajar)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dirty="0" smtClean="0"/>
              <a:t>Yo _________ ir a Costa Rica también. (desear)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dirty="0" smtClean="0"/>
              <a:t>Tú _________ una nota buena en el examen. (recibir)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dirty="0" smtClean="0"/>
              <a:t>Antonio y yo ___________ ir a las Islas Galápagos. (querer)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altLang="en-US" sz="2800" dirty="0" smtClean="0"/>
              <a:t>¡________ </a:t>
            </a:r>
            <a:r>
              <a:rPr lang="es-ES_tradnl" altLang="en-US" sz="2800" dirty="0" err="1" smtClean="0"/>
              <a:t>uds.</a:t>
            </a:r>
            <a:r>
              <a:rPr lang="es-ES_tradnl" altLang="en-US" sz="2800" dirty="0" smtClean="0"/>
              <a:t> en las montañas en el invierno! (esquiar)</a:t>
            </a:r>
          </a:p>
          <a:p>
            <a:pPr marL="0" indent="0" eaLnBrk="1" hangingPunct="1">
              <a:buFontTx/>
              <a:buNone/>
              <a:defRPr/>
            </a:pPr>
            <a:endParaRPr lang="en-US" sz="2800" i="1" dirty="0" smtClean="0"/>
          </a:p>
        </p:txBody>
      </p:sp>
    </p:spTree>
    <p:extLst>
      <p:ext uri="{BB962C8B-B14F-4D97-AF65-F5344CB8AC3E}">
        <p14:creationId xmlns:p14="http://schemas.microsoft.com/office/powerpoint/2010/main" val="213434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Trabajo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Independiente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NH- </a:t>
            </a:r>
            <a:r>
              <a:rPr lang="en-US" dirty="0" err="1" smtClean="0">
                <a:solidFill>
                  <a:srgbClr val="7030A0"/>
                </a:solidFill>
              </a:rPr>
              <a:t>Completa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las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oraciones</a:t>
            </a:r>
            <a:r>
              <a:rPr lang="en-US" dirty="0" smtClean="0">
                <a:solidFill>
                  <a:srgbClr val="7030A0"/>
                </a:solidFill>
              </a:rPr>
              <a:t> en la </a:t>
            </a:r>
            <a:r>
              <a:rPr lang="en-US" dirty="0" err="1" smtClean="0">
                <a:solidFill>
                  <a:srgbClr val="7030A0"/>
                </a:solidFill>
              </a:rPr>
              <a:t>hoja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distribuida</a:t>
            </a:r>
            <a:r>
              <a:rPr lang="en-US" dirty="0" smtClean="0">
                <a:solidFill>
                  <a:srgbClr val="7030A0"/>
                </a:solidFill>
              </a:rPr>
              <a:t>.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IH- </a:t>
            </a:r>
            <a:r>
              <a:rPr lang="en-US" dirty="0" err="1" smtClean="0">
                <a:solidFill>
                  <a:srgbClr val="00B050"/>
                </a:solidFill>
              </a:rPr>
              <a:t>Preparense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para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su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leccion</a:t>
            </a:r>
            <a:r>
              <a:rPr lang="en-US" dirty="0" smtClean="0">
                <a:solidFill>
                  <a:srgbClr val="00B050"/>
                </a:solidFill>
              </a:rPr>
              <a:t>.</a:t>
            </a: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84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914400"/>
          </a:xfrm>
        </p:spPr>
        <p:txBody>
          <a:bodyPr/>
          <a:lstStyle/>
          <a:p>
            <a:pPr eaLnBrk="1" hangingPunct="1"/>
            <a:r>
              <a:rPr lang="es-ES_tradnl" altLang="en-US" dirty="0" smtClean="0">
                <a:solidFill>
                  <a:srgbClr val="FF0000"/>
                </a:solidFill>
              </a:rPr>
              <a:t>El Pretérito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685800"/>
            <a:ext cx="9144000" cy="4876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¿</a:t>
            </a:r>
            <a:r>
              <a:rPr lang="en-US" altLang="en-US" dirty="0" err="1" smtClean="0"/>
              <a:t>Que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es</a:t>
            </a:r>
            <a:r>
              <a:rPr lang="en-US" altLang="en-US" dirty="0" smtClean="0"/>
              <a:t> el </a:t>
            </a:r>
            <a:r>
              <a:rPr lang="en-US" altLang="en-US" dirty="0" err="1" smtClean="0"/>
              <a:t>preterito</a:t>
            </a:r>
            <a:r>
              <a:rPr lang="en-US" altLang="en-US" dirty="0" smtClean="0"/>
              <a:t>?</a:t>
            </a:r>
          </a:p>
        </p:txBody>
      </p:sp>
      <p:graphicFrame>
        <p:nvGraphicFramePr>
          <p:cNvPr id="9273" name="Group 5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32749030"/>
              </p:ext>
            </p:extLst>
          </p:nvPr>
        </p:nvGraphicFramePr>
        <p:xfrm>
          <a:off x="2209800" y="1676400"/>
          <a:ext cx="4403725" cy="4525963"/>
        </p:xfrm>
        <a:graphic>
          <a:graphicData uri="http://schemas.openxmlformats.org/drawingml/2006/table">
            <a:tbl>
              <a:tblPr/>
              <a:tblGrid>
                <a:gridCol w="2527300"/>
                <a:gridCol w="1876425"/>
              </a:tblGrid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 Uds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65" name="Text Box 49"/>
          <p:cNvSpPr txBox="1">
            <a:spLocks noChangeArrowheads="1"/>
          </p:cNvSpPr>
          <p:nvPr/>
        </p:nvSpPr>
        <p:spPr bwMode="auto">
          <a:xfrm>
            <a:off x="5351895" y="2362200"/>
            <a:ext cx="488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dirty="0">
                <a:solidFill>
                  <a:srgbClr val="0000FF"/>
                </a:solidFill>
              </a:rPr>
              <a:t>-É</a:t>
            </a:r>
          </a:p>
        </p:txBody>
      </p:sp>
      <p:sp>
        <p:nvSpPr>
          <p:cNvPr id="9266" name="Text Box 50"/>
          <p:cNvSpPr txBox="1">
            <a:spLocks noChangeArrowheads="1"/>
          </p:cNvSpPr>
          <p:nvPr/>
        </p:nvSpPr>
        <p:spPr bwMode="auto">
          <a:xfrm>
            <a:off x="5095297" y="3048000"/>
            <a:ext cx="1098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dirty="0">
                <a:solidFill>
                  <a:srgbClr val="0000FF"/>
                </a:solidFill>
              </a:rPr>
              <a:t>-ASTE</a:t>
            </a:r>
          </a:p>
        </p:txBody>
      </p:sp>
      <p:sp>
        <p:nvSpPr>
          <p:cNvPr id="9267" name="Text Box 51"/>
          <p:cNvSpPr txBox="1">
            <a:spLocks noChangeArrowheads="1"/>
          </p:cNvSpPr>
          <p:nvPr/>
        </p:nvSpPr>
        <p:spPr bwMode="auto">
          <a:xfrm>
            <a:off x="5334000" y="3657600"/>
            <a:ext cx="522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dirty="0">
                <a:solidFill>
                  <a:srgbClr val="0000FF"/>
                </a:solidFill>
              </a:rPr>
              <a:t>-</a:t>
            </a:r>
            <a:r>
              <a:rPr lang="es-ES_tradnl" altLang="en-US" sz="2400" dirty="0" err="1">
                <a:solidFill>
                  <a:srgbClr val="0000FF"/>
                </a:solidFill>
              </a:rPr>
              <a:t>Ó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  <p:sp>
        <p:nvSpPr>
          <p:cNvPr id="9268" name="Text Box 52"/>
          <p:cNvSpPr txBox="1">
            <a:spLocks noChangeArrowheads="1"/>
          </p:cNvSpPr>
          <p:nvPr/>
        </p:nvSpPr>
        <p:spPr bwMode="auto">
          <a:xfrm>
            <a:off x="5181600" y="4419600"/>
            <a:ext cx="12105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dirty="0" smtClean="0">
                <a:solidFill>
                  <a:srgbClr val="0000FF"/>
                </a:solidFill>
              </a:rPr>
              <a:t>-</a:t>
            </a:r>
            <a:r>
              <a:rPr lang="es-ES_tradnl" altLang="en-US" sz="2400" dirty="0">
                <a:solidFill>
                  <a:srgbClr val="0000FF"/>
                </a:solidFill>
              </a:rPr>
              <a:t>A</a:t>
            </a:r>
            <a:r>
              <a:rPr lang="es-ES_tradnl" altLang="en-US" sz="2400" dirty="0" smtClean="0">
                <a:solidFill>
                  <a:srgbClr val="0000FF"/>
                </a:solidFill>
              </a:rPr>
              <a:t>MOS</a:t>
            </a:r>
            <a:endParaRPr lang="es-ES_tradnl" altLang="en-US" sz="2400" dirty="0">
              <a:solidFill>
                <a:srgbClr val="0000FF"/>
              </a:solidFill>
            </a:endParaRPr>
          </a:p>
        </p:txBody>
      </p:sp>
      <p:sp>
        <p:nvSpPr>
          <p:cNvPr id="9269" name="Text Box 53"/>
          <p:cNvSpPr txBox="1">
            <a:spLocks noChangeArrowheads="1"/>
          </p:cNvSpPr>
          <p:nvPr/>
        </p:nvSpPr>
        <p:spPr bwMode="auto">
          <a:xfrm>
            <a:off x="5032375" y="4953000"/>
            <a:ext cx="1368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0" i="1" dirty="0">
                <a:solidFill>
                  <a:srgbClr val="0000FF"/>
                </a:solidFill>
              </a:rPr>
              <a:t>-ASTEIS</a:t>
            </a:r>
          </a:p>
        </p:txBody>
      </p:sp>
      <p:sp>
        <p:nvSpPr>
          <p:cNvPr id="9270" name="Text Box 54"/>
          <p:cNvSpPr txBox="1">
            <a:spLocks noChangeArrowheads="1"/>
          </p:cNvSpPr>
          <p:nvPr/>
        </p:nvSpPr>
        <p:spPr bwMode="auto">
          <a:xfrm>
            <a:off x="5064125" y="5638800"/>
            <a:ext cx="1184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dirty="0">
                <a:solidFill>
                  <a:srgbClr val="0000FF"/>
                </a:solidFill>
              </a:rPr>
              <a:t>-ARON</a:t>
            </a:r>
          </a:p>
        </p:txBody>
      </p:sp>
      <p:sp>
        <p:nvSpPr>
          <p:cNvPr id="9274" name="Text Box 58"/>
          <p:cNvSpPr txBox="1">
            <a:spLocks noChangeArrowheads="1"/>
          </p:cNvSpPr>
          <p:nvPr/>
        </p:nvSpPr>
        <p:spPr bwMode="auto">
          <a:xfrm>
            <a:off x="4190999" y="762000"/>
            <a:ext cx="4854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dirty="0">
                <a:solidFill>
                  <a:srgbClr val="009900"/>
                </a:solidFill>
              </a:rPr>
              <a:t>Acción que ocurrió y termino en</a:t>
            </a:r>
          </a:p>
        </p:txBody>
      </p:sp>
      <p:sp>
        <p:nvSpPr>
          <p:cNvPr id="9275" name="Text Box 59"/>
          <p:cNvSpPr txBox="1">
            <a:spLocks noChangeArrowheads="1"/>
          </p:cNvSpPr>
          <p:nvPr/>
        </p:nvSpPr>
        <p:spPr bwMode="auto">
          <a:xfrm>
            <a:off x="155574" y="1219200"/>
            <a:ext cx="1673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dirty="0">
                <a:solidFill>
                  <a:srgbClr val="009900"/>
                </a:solidFill>
              </a:rPr>
              <a:t>el pasado.</a:t>
            </a:r>
            <a:endParaRPr lang="en-US" altLang="en-US" sz="2400" dirty="0">
              <a:solidFill>
                <a:srgbClr val="009900"/>
              </a:solidFill>
            </a:endParaRPr>
          </a:p>
        </p:txBody>
      </p:sp>
      <p:sp>
        <p:nvSpPr>
          <p:cNvPr id="9276" name="Text Box 60"/>
          <p:cNvSpPr txBox="1">
            <a:spLocks noChangeArrowheads="1"/>
          </p:cNvSpPr>
          <p:nvPr/>
        </p:nvSpPr>
        <p:spPr bwMode="auto">
          <a:xfrm>
            <a:off x="2057400" y="1233055"/>
            <a:ext cx="51895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0" i="1" dirty="0" err="1">
                <a:solidFill>
                  <a:srgbClr val="009900"/>
                </a:solidFill>
              </a:rPr>
              <a:t>Action</a:t>
            </a:r>
            <a:r>
              <a:rPr lang="es-ES_tradnl" altLang="en-US" sz="2000" b="0" i="1" dirty="0">
                <a:solidFill>
                  <a:srgbClr val="009900"/>
                </a:solidFill>
              </a:rPr>
              <a:t> </a:t>
            </a:r>
            <a:r>
              <a:rPr lang="es-ES_tradnl" altLang="en-US" sz="2000" b="0" i="1" dirty="0" err="1">
                <a:solidFill>
                  <a:srgbClr val="009900"/>
                </a:solidFill>
              </a:rPr>
              <a:t>that</a:t>
            </a:r>
            <a:r>
              <a:rPr lang="es-ES_tradnl" altLang="en-US" sz="2000" b="0" i="1" dirty="0">
                <a:solidFill>
                  <a:srgbClr val="009900"/>
                </a:solidFill>
              </a:rPr>
              <a:t> </a:t>
            </a:r>
            <a:r>
              <a:rPr lang="es-ES_tradnl" altLang="en-US" sz="2000" b="0" i="1" dirty="0" err="1">
                <a:solidFill>
                  <a:srgbClr val="009900"/>
                </a:solidFill>
              </a:rPr>
              <a:t>occurred</a:t>
            </a:r>
            <a:r>
              <a:rPr lang="es-ES_tradnl" altLang="en-US" sz="2000" b="0" i="1" dirty="0">
                <a:solidFill>
                  <a:srgbClr val="009900"/>
                </a:solidFill>
              </a:rPr>
              <a:t> and </a:t>
            </a:r>
            <a:r>
              <a:rPr lang="es-ES_tradnl" altLang="en-US" sz="2000" b="0" i="1" dirty="0" err="1">
                <a:solidFill>
                  <a:srgbClr val="009900"/>
                </a:solidFill>
              </a:rPr>
              <a:t>finished</a:t>
            </a:r>
            <a:r>
              <a:rPr lang="es-ES_tradnl" altLang="en-US" sz="2000" b="0" i="1" dirty="0">
                <a:solidFill>
                  <a:srgbClr val="009900"/>
                </a:solidFill>
              </a:rPr>
              <a:t> in </a:t>
            </a:r>
            <a:r>
              <a:rPr lang="es-ES_tradnl" altLang="en-US" sz="2000" b="0" i="1" dirty="0" err="1">
                <a:solidFill>
                  <a:srgbClr val="009900"/>
                </a:solidFill>
              </a:rPr>
              <a:t>the</a:t>
            </a:r>
            <a:r>
              <a:rPr lang="es-ES_tradnl" altLang="en-US" sz="2000" b="0" i="1" dirty="0">
                <a:solidFill>
                  <a:srgbClr val="009900"/>
                </a:solidFill>
              </a:rPr>
              <a:t> </a:t>
            </a:r>
            <a:r>
              <a:rPr lang="es-ES_tradnl" altLang="en-US" sz="2000" b="0" i="1" dirty="0" err="1">
                <a:solidFill>
                  <a:srgbClr val="009900"/>
                </a:solidFill>
              </a:rPr>
              <a:t>past</a:t>
            </a:r>
            <a:r>
              <a:rPr lang="es-ES_tradnl" altLang="en-US" sz="2000" b="0" i="1" dirty="0">
                <a:solidFill>
                  <a:srgbClr val="009900"/>
                </a:solidFill>
              </a:rPr>
              <a:t>.</a:t>
            </a:r>
            <a:endParaRPr lang="en-US" altLang="en-US" sz="2000" b="0" i="1" dirty="0">
              <a:solidFill>
                <a:srgbClr val="009900"/>
              </a:solidFill>
            </a:endParaRPr>
          </a:p>
        </p:txBody>
      </p:sp>
      <p:sp>
        <p:nvSpPr>
          <p:cNvPr id="14" name="Text Box 54"/>
          <p:cNvSpPr txBox="1">
            <a:spLocks noChangeArrowheads="1"/>
          </p:cNvSpPr>
          <p:nvPr/>
        </p:nvSpPr>
        <p:spPr bwMode="auto">
          <a:xfrm>
            <a:off x="228600" y="6324600"/>
            <a:ext cx="836440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400" b="0" dirty="0" smtClean="0"/>
              <a:t>Ahora, conjuguen el verbo VACACIONAR en el pretérito. </a:t>
            </a:r>
            <a:endParaRPr lang="es-ES_tradnl" altLang="en-US" sz="24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1001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45259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es-ES" altLang="en-US" sz="2800" dirty="0" smtClean="0">
                <a:solidFill>
                  <a:srgbClr val="0000FF"/>
                </a:solidFill>
              </a:rPr>
              <a:t>     NH- presente</a:t>
            </a:r>
            <a:r>
              <a:rPr lang="es-ES" altLang="en-US" sz="2800" dirty="0" smtClean="0"/>
              <a:t>	           </a:t>
            </a:r>
            <a:r>
              <a:rPr lang="es-ES" altLang="en-US" sz="2800" dirty="0" smtClean="0">
                <a:solidFill>
                  <a:srgbClr val="00B050"/>
                </a:solidFill>
              </a:rPr>
              <a:t>&amp;</a:t>
            </a:r>
            <a:r>
              <a:rPr lang="es-ES" altLang="en-US" sz="2800" dirty="0" smtClean="0"/>
              <a:t>		</a:t>
            </a:r>
            <a:r>
              <a:rPr lang="es-ES" altLang="en-US" sz="2800" b="1" dirty="0" smtClean="0">
                <a:solidFill>
                  <a:srgbClr val="990099"/>
                </a:solidFill>
              </a:rPr>
              <a:t>IH- pretérito</a:t>
            </a:r>
            <a:endParaRPr lang="es-ES" altLang="en-US" sz="2800" dirty="0" smtClean="0"/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es-ES" altLang="en-US" sz="2800" dirty="0" smtClean="0"/>
              <a:t>Copia y completa:</a:t>
            </a:r>
          </a:p>
          <a:p>
            <a:pPr marL="609600" indent="-609600" eaLnBrk="1" hangingPunct="1">
              <a:lnSpc>
                <a:spcPct val="90000"/>
              </a:lnSpc>
              <a:buFont typeface="Calibri" pitchFamily="34" charset="0"/>
              <a:buAutoNum type="arabicPeriod"/>
              <a:defRPr/>
            </a:pPr>
            <a:r>
              <a:rPr lang="es-ES" altLang="en-US" sz="2800" dirty="0" smtClean="0"/>
              <a:t>Ayer nosotras ____________ en la piscina. (nadar)</a:t>
            </a:r>
            <a:endParaRPr lang="en-US" altLang="en-US" sz="2800" dirty="0" smtClean="0"/>
          </a:p>
          <a:p>
            <a:pPr marL="609600" indent="-609600" eaLnBrk="1" hangingPunct="1">
              <a:lnSpc>
                <a:spcPct val="90000"/>
              </a:lnSpc>
              <a:buFont typeface="Calibri" pitchFamily="34" charset="0"/>
              <a:buAutoNum type="arabicPeriod"/>
              <a:defRPr/>
            </a:pPr>
            <a:r>
              <a:rPr lang="es-ES" altLang="en-US" sz="2800" dirty="0" smtClean="0"/>
              <a:t>El año pasado ellos _________________ un barco. (alquilar)</a:t>
            </a:r>
            <a:endParaRPr lang="en-US" altLang="en-US" sz="2800" dirty="0" smtClean="0"/>
          </a:p>
          <a:p>
            <a:pPr marL="609600" indent="-609600" eaLnBrk="1" hangingPunct="1">
              <a:lnSpc>
                <a:spcPct val="90000"/>
              </a:lnSpc>
              <a:buFont typeface="Calibri" pitchFamily="34" charset="0"/>
              <a:buAutoNum type="arabicPeriod"/>
              <a:defRPr/>
            </a:pPr>
            <a:r>
              <a:rPr lang="es-ES" altLang="en-US" sz="2800" dirty="0" smtClean="0"/>
              <a:t>La semana pasada él ______________ en el agua. (esquiar)</a:t>
            </a:r>
            <a:endParaRPr lang="en-US" altLang="en-US" sz="2800" dirty="0" smtClean="0"/>
          </a:p>
          <a:p>
            <a:pPr marL="609600" indent="-609600" eaLnBrk="1" hangingPunct="1">
              <a:lnSpc>
                <a:spcPct val="90000"/>
              </a:lnSpc>
              <a:buFont typeface="Calibri" pitchFamily="34" charset="0"/>
              <a:buAutoNum type="arabicPeriod"/>
              <a:defRPr/>
            </a:pPr>
            <a:r>
              <a:rPr lang="es-ES" altLang="en-US" sz="2800" dirty="0" smtClean="0"/>
              <a:t>Ayer por la mañana yo ______________ el sol. (tomar)</a:t>
            </a:r>
            <a:endParaRPr lang="en-US" altLang="en-US" sz="2800" dirty="0" smtClean="0"/>
          </a:p>
          <a:p>
            <a:pPr marL="609600" indent="-609600" eaLnBrk="1" hangingPunct="1">
              <a:lnSpc>
                <a:spcPct val="90000"/>
              </a:lnSpc>
              <a:buFont typeface="Calibri" pitchFamily="34" charset="0"/>
              <a:buAutoNum type="arabicPeriod"/>
              <a:defRPr/>
            </a:pPr>
            <a:r>
              <a:rPr lang="es-ES" altLang="en-US" sz="2800" dirty="0" smtClean="0"/>
              <a:t>Ayer por </a:t>
            </a:r>
            <a:r>
              <a:rPr lang="es-ES" altLang="en-US" sz="2700" dirty="0" smtClean="0"/>
              <a:t>la tarde tú ________________. (bucear)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5943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Tarea # 2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distribuida</a:t>
            </a:r>
            <a:endParaRPr lang="en-US" altLang="en-US" dirty="0" smtClean="0"/>
          </a:p>
          <a:p>
            <a:pPr eaLnBrk="1" hangingPunct="1"/>
            <a:r>
              <a:rPr lang="en-US" altLang="en-US" dirty="0" smtClean="0"/>
              <a:t>Summer Packets will be collected from Monday 9/16 – Monday 9/23 ONLY</a:t>
            </a:r>
          </a:p>
        </p:txBody>
      </p:sp>
    </p:spTree>
    <p:extLst>
      <p:ext uri="{BB962C8B-B14F-4D97-AF65-F5344CB8AC3E}">
        <p14:creationId xmlns:p14="http://schemas.microsoft.com/office/powerpoint/2010/main" val="271637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191</Words>
  <Application>Microsoft Office PowerPoint</Application>
  <PresentationFormat>On-screen Show (4:3)</PresentationFormat>
  <Paragraphs>43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____________     Clase 8nh/ih la fecha es el 16 de septiembre del 2013</vt:lpstr>
      <vt:lpstr>Trabajo Independiente</vt:lpstr>
      <vt:lpstr>El Pretérito</vt:lpstr>
      <vt:lpstr>Ejercicios</vt:lpstr>
      <vt:lpstr>Tarea # 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    Clase 8nh/ih la fecha es el 16 de septiembre del 2013</dc:title>
  <dc:creator>Helen Zumaeta</dc:creator>
  <cp:lastModifiedBy>Helen Zumaeta</cp:lastModifiedBy>
  <cp:revision>8</cp:revision>
  <dcterms:created xsi:type="dcterms:W3CDTF">2013-09-16T17:17:54Z</dcterms:created>
  <dcterms:modified xsi:type="dcterms:W3CDTF">2013-09-30T20:55:22Z</dcterms:modified>
</cp:coreProperties>
</file>